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0"/>
  </p:notesMasterIdLst>
  <p:handoutMasterIdLst>
    <p:handoutMasterId r:id="rId31"/>
  </p:handoutMasterIdLst>
  <p:sldIdLst>
    <p:sldId id="256" r:id="rId2"/>
    <p:sldId id="286" r:id="rId3"/>
    <p:sldId id="289" r:id="rId4"/>
    <p:sldId id="290" r:id="rId5"/>
    <p:sldId id="291" r:id="rId6"/>
    <p:sldId id="266" r:id="rId7"/>
    <p:sldId id="277" r:id="rId8"/>
    <p:sldId id="278" r:id="rId9"/>
    <p:sldId id="276" r:id="rId10"/>
    <p:sldId id="279" r:id="rId11"/>
    <p:sldId id="269" r:id="rId12"/>
    <p:sldId id="265" r:id="rId13"/>
    <p:sldId id="272" r:id="rId14"/>
    <p:sldId id="267" r:id="rId15"/>
    <p:sldId id="268" r:id="rId16"/>
    <p:sldId id="257" r:id="rId17"/>
    <p:sldId id="260" r:id="rId18"/>
    <p:sldId id="263" r:id="rId19"/>
    <p:sldId id="258" r:id="rId20"/>
    <p:sldId id="284" r:id="rId21"/>
    <p:sldId id="264" r:id="rId22"/>
    <p:sldId id="281" r:id="rId23"/>
    <p:sldId id="282" r:id="rId24"/>
    <p:sldId id="283" r:id="rId25"/>
    <p:sldId id="288" r:id="rId26"/>
    <p:sldId id="280" r:id="rId27"/>
    <p:sldId id="285" r:id="rId28"/>
    <p:sldId id="292" r:id="rId29"/>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39" autoAdjust="0"/>
    <p:restoredTop sz="94660"/>
  </p:normalViewPr>
  <p:slideViewPr>
    <p:cSldViewPr snapToGrid="0">
      <p:cViewPr varScale="1">
        <p:scale>
          <a:sx n="70" d="100"/>
          <a:sy n="70" d="100"/>
        </p:scale>
        <p:origin x="51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6BD3CFC2-78B4-4182-A850-617E78E85190}" type="datetimeFigureOut">
              <a:rPr lang="en-US" smtClean="0"/>
              <a:t>10/31/2019</a:t>
            </a:fld>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A19D5B81-6607-4E05-A3FD-EBCF434B612D}" type="slidenum">
              <a:rPr lang="en-US" smtClean="0"/>
              <a:t>‹#›</a:t>
            </a:fld>
            <a:endParaRPr lang="en-US"/>
          </a:p>
        </p:txBody>
      </p:sp>
    </p:spTree>
    <p:extLst>
      <p:ext uri="{BB962C8B-B14F-4D97-AF65-F5344CB8AC3E}">
        <p14:creationId xmlns:p14="http://schemas.microsoft.com/office/powerpoint/2010/main" val="10306178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520B48BF-BD1A-40E0-A5B4-306C91933EFF}" type="datetimeFigureOut">
              <a:rPr lang="en-US" smtClean="0"/>
              <a:t>10/31/2019</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FF06922F-A05C-4992-BC24-81141404F34E}" type="slidenum">
              <a:rPr lang="en-US" smtClean="0"/>
              <a:t>‹#›</a:t>
            </a:fld>
            <a:endParaRPr lang="en-US"/>
          </a:p>
        </p:txBody>
      </p:sp>
    </p:spTree>
    <p:extLst>
      <p:ext uri="{BB962C8B-B14F-4D97-AF65-F5344CB8AC3E}">
        <p14:creationId xmlns:p14="http://schemas.microsoft.com/office/powerpoint/2010/main" val="2698145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IPE activates are designed to address the general competencies, we can discuss examples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F06922F-A05C-4992-BC24-81141404F34E}" type="slidenum">
              <a:rPr lang="en-US" smtClean="0"/>
              <a:t>15</a:t>
            </a:fld>
            <a:endParaRPr lang="en-US"/>
          </a:p>
        </p:txBody>
      </p:sp>
    </p:spTree>
    <p:extLst>
      <p:ext uri="{BB962C8B-B14F-4D97-AF65-F5344CB8AC3E}">
        <p14:creationId xmlns:p14="http://schemas.microsoft.com/office/powerpoint/2010/main" val="2925939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corporation with the triple/quadruple aim</a:t>
            </a:r>
            <a:endParaRPr lang="en-US" dirty="0"/>
          </a:p>
        </p:txBody>
      </p:sp>
      <p:sp>
        <p:nvSpPr>
          <p:cNvPr id="4" name="Slide Number Placeholder 3"/>
          <p:cNvSpPr>
            <a:spLocks noGrp="1"/>
          </p:cNvSpPr>
          <p:nvPr>
            <p:ph type="sldNum" sz="quarter" idx="10"/>
          </p:nvPr>
        </p:nvSpPr>
        <p:spPr/>
        <p:txBody>
          <a:bodyPr/>
          <a:lstStyle/>
          <a:p>
            <a:fld id="{FF06922F-A05C-4992-BC24-81141404F34E}" type="slidenum">
              <a:rPr lang="en-US" smtClean="0"/>
              <a:t>19</a:t>
            </a:fld>
            <a:endParaRPr lang="en-US"/>
          </a:p>
        </p:txBody>
      </p:sp>
    </p:spTree>
    <p:extLst>
      <p:ext uri="{BB962C8B-B14F-4D97-AF65-F5344CB8AC3E}">
        <p14:creationId xmlns:p14="http://schemas.microsoft.com/office/powerpoint/2010/main" val="2422488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10/31/2019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10/31/2019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10/31/2019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10/31/2019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10/31/2019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ommonwealthfund.org/publications/newsletter-article/new-national-scorecard-health-system-performance-us-gets-only-6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google.com/search?q=what+is+interprofessional+education&amp;client=firefox"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cDDWvj_q-o8"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commonwealthfund.org/publications/newsletter-article/new-national-scorecard-health-system-performance-us-gets-only-64" TargetMode="External"/><Relationship Id="rId2" Type="http://schemas.openxmlformats.org/officeDocument/2006/relationships/hyperlink" Target="https://www.youtube.com/watch?v=cDDWvj_q-o8"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IPE Overview</a:t>
            </a:r>
            <a:endParaRPr lang="en-US" dirty="0"/>
          </a:p>
        </p:txBody>
      </p:sp>
      <p:sp>
        <p:nvSpPr>
          <p:cNvPr id="3" name="Subtitle 2"/>
          <p:cNvSpPr>
            <a:spLocks noGrp="1"/>
          </p:cNvSpPr>
          <p:nvPr>
            <p:ph type="subTitle" idx="1"/>
          </p:nvPr>
        </p:nvSpPr>
        <p:spPr/>
        <p:txBody>
          <a:bodyPr/>
          <a:lstStyle/>
          <a:p>
            <a:r>
              <a:rPr lang="en-US" dirty="0" smtClean="0"/>
              <a:t>Patient and Family centered care</a:t>
            </a:r>
            <a:endParaRPr lang="en-US" dirty="0"/>
          </a:p>
        </p:txBody>
      </p:sp>
    </p:spTree>
    <p:extLst>
      <p:ext uri="{BB962C8B-B14F-4D97-AF65-F5344CB8AC3E}">
        <p14:creationId xmlns:p14="http://schemas.microsoft.com/office/powerpoint/2010/main" val="18647143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Quadruple aim</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92501" y="2391569"/>
            <a:ext cx="4322762" cy="3257550"/>
          </a:xfrm>
        </p:spPr>
      </p:pic>
      <p:sp>
        <p:nvSpPr>
          <p:cNvPr id="5" name="Rectangle 4"/>
          <p:cNvSpPr/>
          <p:nvPr/>
        </p:nvSpPr>
        <p:spPr>
          <a:xfrm>
            <a:off x="762000" y="5816900"/>
            <a:ext cx="10947400" cy="253916"/>
          </a:xfrm>
          <a:prstGeom prst="rect">
            <a:avLst/>
          </a:prstGeom>
        </p:spPr>
        <p:txBody>
          <a:bodyPr wrap="square">
            <a:spAutoFit/>
          </a:bodyPr>
          <a:lstStyle/>
          <a:p>
            <a:r>
              <a:rPr lang="en-US" sz="1050" dirty="0"/>
              <a:t>https://</a:t>
            </a:r>
            <a:r>
              <a:rPr lang="en-US" sz="1050" dirty="0" smtClean="0"/>
              <a:t>www.google.com/search?q=what+is+interprofessional+education&amp;client=firefox-</a:t>
            </a:r>
            <a:endParaRPr lang="en-US" dirty="0"/>
          </a:p>
        </p:txBody>
      </p:sp>
    </p:spTree>
    <p:extLst>
      <p:ext uri="{BB962C8B-B14F-4D97-AF65-F5344CB8AC3E}">
        <p14:creationId xmlns:p14="http://schemas.microsoft.com/office/powerpoint/2010/main" val="4972888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measure up</a:t>
            </a:r>
            <a:endParaRPr lang="en-US" dirty="0"/>
          </a:p>
        </p:txBody>
      </p:sp>
      <p:sp>
        <p:nvSpPr>
          <p:cNvPr id="3" name="Content Placeholder 2"/>
          <p:cNvSpPr>
            <a:spLocks noGrp="1"/>
          </p:cNvSpPr>
          <p:nvPr>
            <p:ph idx="1"/>
          </p:nvPr>
        </p:nvSpPr>
        <p:spPr/>
        <p:txBody>
          <a:bodyPr>
            <a:normAutofit lnSpcReduction="10000"/>
          </a:bodyPr>
          <a:lstStyle/>
          <a:p>
            <a:r>
              <a:rPr lang="en-US" dirty="0" smtClean="0"/>
              <a:t>National Scorecard on U.S. Health System Performance provided by the Commonwealth Fund Commission on a High Performance Health System</a:t>
            </a:r>
          </a:p>
          <a:p>
            <a:r>
              <a:rPr lang="en-US" dirty="0" smtClean="0"/>
              <a:t>Scorecard measures health system across 42 Key Indicators of health care quality, access, efficiency, equity, and healthy lives.</a:t>
            </a:r>
          </a:p>
          <a:p>
            <a:r>
              <a:rPr lang="en-US" dirty="0" smtClean="0"/>
              <a:t>In particular, the report notes significant erosion in access to care and affordability of care, as health care costs have risen far faster than family incomes. </a:t>
            </a:r>
          </a:p>
          <a:p>
            <a:endParaRPr lang="en-US" dirty="0"/>
          </a:p>
          <a:p>
            <a:endParaRPr lang="en-US" dirty="0" smtClean="0"/>
          </a:p>
          <a:p>
            <a:endParaRPr lang="en-US" dirty="0"/>
          </a:p>
          <a:p>
            <a:pPr marL="0" indent="0">
              <a:buNone/>
            </a:pPr>
            <a:r>
              <a:rPr lang="en-US" dirty="0"/>
              <a:t>T</a:t>
            </a:r>
            <a:r>
              <a:rPr lang="en-US" dirty="0" smtClean="0"/>
              <a:t>he </a:t>
            </a:r>
            <a:r>
              <a:rPr lang="en-US" dirty="0"/>
              <a:t>Commonwealth Fund; </a:t>
            </a:r>
            <a:r>
              <a:rPr lang="en-US" dirty="0">
                <a:hlinkClick r:id="rId2"/>
              </a:rPr>
              <a:t>https://</a:t>
            </a:r>
            <a:r>
              <a:rPr lang="en-US" dirty="0" smtClean="0">
                <a:hlinkClick r:id="rId2"/>
              </a:rPr>
              <a:t>www.commonwealthfund.org/publications/newsletter-article/new-national-scorecard-health-system-performance-us-gets-only-64</a:t>
            </a:r>
            <a:r>
              <a:rPr lang="en-US" dirty="0" smtClean="0"/>
              <a:t> </a:t>
            </a:r>
            <a:endParaRPr lang="en-US" dirty="0"/>
          </a:p>
        </p:txBody>
      </p:sp>
    </p:spTree>
    <p:extLst>
      <p:ext uri="{BB962C8B-B14F-4D97-AF65-F5344CB8AC3E}">
        <p14:creationId xmlns:p14="http://schemas.microsoft.com/office/powerpoint/2010/main" val="1922961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IPE</a:t>
            </a:r>
            <a:endParaRPr lang="en-US" dirty="0"/>
          </a:p>
        </p:txBody>
      </p:sp>
      <p:sp>
        <p:nvSpPr>
          <p:cNvPr id="3" name="Content Placeholder 2"/>
          <p:cNvSpPr>
            <a:spLocks noGrp="1"/>
          </p:cNvSpPr>
          <p:nvPr>
            <p:ph idx="1"/>
          </p:nvPr>
        </p:nvSpPr>
        <p:spPr>
          <a:xfrm>
            <a:off x="581193" y="2180496"/>
            <a:ext cx="11029615" cy="3678303"/>
          </a:xfrm>
        </p:spPr>
        <p:txBody>
          <a:bodyPr>
            <a:normAutofit lnSpcReduction="10000"/>
          </a:bodyPr>
          <a:lstStyle/>
          <a:p>
            <a:r>
              <a:rPr lang="en-US" dirty="0" smtClean="0"/>
              <a:t>U.S health care system overall score of 66% (2006)</a:t>
            </a:r>
          </a:p>
          <a:p>
            <a:r>
              <a:rPr lang="en-US" dirty="0" smtClean="0"/>
              <a:t>Expenditures are far higher than those of other developed countries,  results are no better</a:t>
            </a:r>
          </a:p>
          <a:p>
            <a:r>
              <a:rPr lang="en-US" dirty="0" smtClean="0"/>
              <a:t>Spending nearly double than that of the next most costly nation </a:t>
            </a:r>
          </a:p>
          <a:p>
            <a:r>
              <a:rPr lang="en-US" dirty="0" smtClean="0"/>
              <a:t>U.S ranks:</a:t>
            </a:r>
          </a:p>
          <a:p>
            <a:pPr lvl="1"/>
            <a:r>
              <a:rPr lang="en-US" dirty="0" smtClean="0"/>
              <a:t> 31</a:t>
            </a:r>
            <a:r>
              <a:rPr lang="en-US" baseline="30000" dirty="0" smtClean="0"/>
              <a:t>st</a:t>
            </a:r>
            <a:r>
              <a:rPr lang="en-US" dirty="0" smtClean="0"/>
              <a:t> among nations on life expectancy</a:t>
            </a:r>
          </a:p>
          <a:p>
            <a:pPr lvl="1"/>
            <a:r>
              <a:rPr lang="en-US" dirty="0" smtClean="0"/>
              <a:t>36</a:t>
            </a:r>
            <a:r>
              <a:rPr lang="en-US" baseline="30000" dirty="0" smtClean="0"/>
              <a:t>th</a:t>
            </a:r>
            <a:r>
              <a:rPr lang="en-US" dirty="0" smtClean="0"/>
              <a:t> on infant mortality</a:t>
            </a:r>
          </a:p>
          <a:p>
            <a:pPr lvl="1"/>
            <a:r>
              <a:rPr lang="en-US" dirty="0" smtClean="0"/>
              <a:t>28</a:t>
            </a:r>
            <a:r>
              <a:rPr lang="en-US" baseline="30000" dirty="0" smtClean="0"/>
              <a:t>th</a:t>
            </a:r>
            <a:r>
              <a:rPr lang="en-US" dirty="0" smtClean="0"/>
              <a:t> on male healthy life-expectancy </a:t>
            </a:r>
          </a:p>
          <a:p>
            <a:pPr lvl="1"/>
            <a:r>
              <a:rPr lang="en-US" dirty="0" smtClean="0"/>
              <a:t>29</a:t>
            </a:r>
            <a:r>
              <a:rPr lang="en-US" baseline="30000" dirty="0" smtClean="0"/>
              <a:t>th</a:t>
            </a:r>
            <a:r>
              <a:rPr lang="en-US" dirty="0" smtClean="0"/>
              <a:t> on female healthy life expectancy</a:t>
            </a:r>
          </a:p>
          <a:p>
            <a:pPr lvl="1"/>
            <a:endParaRPr lang="en-US" dirty="0" smtClean="0"/>
          </a:p>
          <a:p>
            <a:pPr marL="0" indent="0">
              <a:buNone/>
            </a:pPr>
            <a:r>
              <a:rPr lang="en-US" sz="1400" dirty="0" smtClean="0"/>
              <a:t>Berwick, Nolan, &amp; Whittington (2008) The Triple Aim: Care. Health, and Cost</a:t>
            </a:r>
            <a:endParaRPr lang="en-US" sz="1400" dirty="0"/>
          </a:p>
        </p:txBody>
      </p:sp>
    </p:spTree>
    <p:extLst>
      <p:ext uri="{BB962C8B-B14F-4D97-AF65-F5344CB8AC3E}">
        <p14:creationId xmlns:p14="http://schemas.microsoft.com/office/powerpoint/2010/main" val="41350264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IPE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32101" y="1892300"/>
            <a:ext cx="6819900" cy="3967163"/>
          </a:xfrm>
        </p:spPr>
      </p:pic>
      <p:sp>
        <p:nvSpPr>
          <p:cNvPr id="5" name="Rectangle 4"/>
          <p:cNvSpPr/>
          <p:nvPr/>
        </p:nvSpPr>
        <p:spPr>
          <a:xfrm>
            <a:off x="774700" y="5859463"/>
            <a:ext cx="9563100" cy="253916"/>
          </a:xfrm>
          <a:prstGeom prst="rect">
            <a:avLst/>
          </a:prstGeom>
        </p:spPr>
        <p:txBody>
          <a:bodyPr wrap="square">
            <a:spAutoFit/>
          </a:bodyPr>
          <a:lstStyle/>
          <a:p>
            <a:r>
              <a:rPr lang="en-US" sz="1050" dirty="0">
                <a:hlinkClick r:id="rId3"/>
              </a:rPr>
              <a:t>https://</a:t>
            </a:r>
            <a:r>
              <a:rPr lang="en-US" sz="1050" dirty="0" smtClean="0">
                <a:hlinkClick r:id="rId3"/>
              </a:rPr>
              <a:t>www.google.com/search?q=what+is+interprofessional+education&amp;client=firefox</a:t>
            </a:r>
            <a:r>
              <a:rPr lang="en-US" sz="1050" dirty="0" smtClean="0"/>
              <a:t> </a:t>
            </a:r>
            <a:endParaRPr lang="en-US" sz="1050" dirty="0"/>
          </a:p>
        </p:txBody>
      </p:sp>
    </p:spTree>
    <p:extLst>
      <p:ext uri="{BB962C8B-B14F-4D97-AF65-F5344CB8AC3E}">
        <p14:creationId xmlns:p14="http://schemas.microsoft.com/office/powerpoint/2010/main" val="28865601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IPE Goals</a:t>
            </a:r>
            <a:endParaRPr lang="en-US" dirty="0"/>
          </a:p>
        </p:txBody>
      </p:sp>
      <p:sp>
        <p:nvSpPr>
          <p:cNvPr id="3" name="Content Placeholder 2"/>
          <p:cNvSpPr>
            <a:spLocks noGrp="1"/>
          </p:cNvSpPr>
          <p:nvPr>
            <p:ph idx="1"/>
          </p:nvPr>
        </p:nvSpPr>
        <p:spPr/>
        <p:txBody>
          <a:bodyPr/>
          <a:lstStyle/>
          <a:p>
            <a:pPr lvl="0"/>
            <a:r>
              <a:rPr lang="en-US" dirty="0"/>
              <a:t>To </a:t>
            </a:r>
            <a:r>
              <a:rPr lang="en-US" u="sng" dirty="0"/>
              <a:t>improve knowledge, skills, and attitudes</a:t>
            </a:r>
            <a:r>
              <a:rPr lang="en-US" dirty="0"/>
              <a:t> necessary for graduates to contribute toward improving the patient care experience, improving the health of the population, and decreasing the cost of care through a longitudinal interprofessional education and collaborative practice curricular model.</a:t>
            </a:r>
          </a:p>
          <a:p>
            <a:pPr lvl="0"/>
            <a:r>
              <a:rPr lang="en-US" dirty="0"/>
              <a:t>To </a:t>
            </a:r>
            <a:r>
              <a:rPr lang="en-US" u="sng" dirty="0"/>
              <a:t>create a patient and family centered collaborative practice workforce</a:t>
            </a:r>
            <a:r>
              <a:rPr lang="en-US" dirty="0"/>
              <a:t> prepared to impact health related outcomes.</a:t>
            </a:r>
          </a:p>
          <a:p>
            <a:pPr lvl="0"/>
            <a:r>
              <a:rPr lang="en-US" dirty="0"/>
              <a:t>To </a:t>
            </a:r>
            <a:r>
              <a:rPr lang="en-US" u="sng" dirty="0"/>
              <a:t>create and dynamically adapt the content of the triple aim curriculum</a:t>
            </a:r>
            <a:r>
              <a:rPr lang="en-US" dirty="0"/>
              <a:t> to focus upon and address the local and regional social determinants of health impacting the State of Arkansas.</a:t>
            </a:r>
          </a:p>
          <a:p>
            <a:pPr lvl="0"/>
            <a:r>
              <a:rPr lang="en-US" dirty="0"/>
              <a:t>To </a:t>
            </a:r>
            <a:r>
              <a:rPr lang="en-US" u="sng" dirty="0"/>
              <a:t>participate in a triple aim curriculum graduation expectation</a:t>
            </a:r>
            <a:r>
              <a:rPr lang="en-US" dirty="0"/>
              <a:t> that contributes directly toward the institutional mission within the realms of education, clinical practice, and research.</a:t>
            </a:r>
          </a:p>
          <a:p>
            <a:pPr lvl="0"/>
            <a:r>
              <a:rPr lang="en-US" dirty="0"/>
              <a:t>To meet and exceed </a:t>
            </a:r>
            <a:r>
              <a:rPr lang="en-US" u="sng" dirty="0"/>
              <a:t>compliance with relevant professional and accreditation standards</a:t>
            </a:r>
            <a:r>
              <a:rPr lang="en-US" dirty="0"/>
              <a:t>.</a:t>
            </a:r>
          </a:p>
          <a:p>
            <a:endParaRPr lang="en-US" dirty="0"/>
          </a:p>
        </p:txBody>
      </p:sp>
    </p:spTree>
    <p:extLst>
      <p:ext uri="{BB962C8B-B14F-4D97-AF65-F5344CB8AC3E}">
        <p14:creationId xmlns:p14="http://schemas.microsoft.com/office/powerpoint/2010/main" val="33593406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IPE General Competencies</a:t>
            </a:r>
            <a:endParaRPr lang="en-US" dirty="0"/>
          </a:p>
        </p:txBody>
      </p:sp>
      <p:sp>
        <p:nvSpPr>
          <p:cNvPr id="3" name="Content Placeholder 2"/>
          <p:cNvSpPr>
            <a:spLocks noGrp="1"/>
          </p:cNvSpPr>
          <p:nvPr>
            <p:ph idx="1"/>
          </p:nvPr>
        </p:nvSpPr>
        <p:spPr/>
        <p:txBody>
          <a:bodyPr/>
          <a:lstStyle/>
          <a:p>
            <a:pPr lvl="0"/>
            <a:r>
              <a:rPr lang="en-US" u="sng" dirty="0"/>
              <a:t>Values/Ethics</a:t>
            </a:r>
            <a:r>
              <a:rPr lang="en-US" dirty="0"/>
              <a:t> – Work with individuals of other professions to maintain a climate of mutual respect and shared values.</a:t>
            </a:r>
          </a:p>
          <a:p>
            <a:pPr lvl="0"/>
            <a:r>
              <a:rPr lang="en-US" u="sng" dirty="0"/>
              <a:t>Roles and Responsibilities</a:t>
            </a:r>
            <a:r>
              <a:rPr lang="en-US" dirty="0"/>
              <a:t> – Use the knowledge of one’s own role and those of other professions to appropriately assess and address the healthcare needs of the patients and populations served.</a:t>
            </a:r>
          </a:p>
          <a:p>
            <a:pPr lvl="0"/>
            <a:r>
              <a:rPr lang="en-US" u="sng" dirty="0"/>
              <a:t>Communication</a:t>
            </a:r>
            <a:r>
              <a:rPr lang="en-US" dirty="0"/>
              <a:t> – Communicate with patients, families, communities, and other health professionals in a responsive and responsible manner that supports a team approach to the maintenance of health and the treatment of disease.</a:t>
            </a:r>
          </a:p>
          <a:p>
            <a:pPr lvl="0"/>
            <a:r>
              <a:rPr lang="en-US" u="sng" dirty="0"/>
              <a:t>Teams and Teamwork</a:t>
            </a:r>
            <a:r>
              <a:rPr lang="en-US" dirty="0"/>
              <a:t> – Apply relationship-building values and the principles of team dynamics to perform effectively in different team roles to plan and deliver patient-/population-centered care that is safe, timely, efficient, effective, and equitable.</a:t>
            </a:r>
          </a:p>
          <a:p>
            <a:endParaRPr lang="en-US" dirty="0"/>
          </a:p>
        </p:txBody>
      </p:sp>
    </p:spTree>
    <p:extLst>
      <p:ext uri="{BB962C8B-B14F-4D97-AF65-F5344CB8AC3E}">
        <p14:creationId xmlns:p14="http://schemas.microsoft.com/office/powerpoint/2010/main" val="11158554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Ipe Beginnings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2009 six national associations of schools of health professions formed a collaborative to promote and encourage constituent efforts that would advance substantive interprofessional learning experiences.</a:t>
            </a:r>
            <a:endParaRPr lang="en-US" sz="2800" dirty="0"/>
          </a:p>
        </p:txBody>
      </p:sp>
    </p:spTree>
    <p:extLst>
      <p:ext uri="{BB962C8B-B14F-4D97-AF65-F5344CB8AC3E}">
        <p14:creationId xmlns:p14="http://schemas.microsoft.com/office/powerpoint/2010/main" val="1543627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27556"/>
            <a:ext cx="11029616" cy="1013800"/>
          </a:xfrm>
        </p:spPr>
        <p:txBody>
          <a:bodyPr/>
          <a:lstStyle/>
          <a:p>
            <a:r>
              <a:rPr lang="en-US" dirty="0" smtClean="0"/>
              <a:t>Professions Represented in 2009</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Dentistry, Nursing, Medicine, Osteopathic </a:t>
            </a:r>
            <a:r>
              <a:rPr lang="en-US" sz="2800" dirty="0"/>
              <a:t>M</a:t>
            </a:r>
            <a:r>
              <a:rPr lang="en-US" sz="2800" dirty="0" smtClean="0"/>
              <a:t>edicine, Pharmacy, and Public </a:t>
            </a:r>
            <a:r>
              <a:rPr lang="en-US" sz="2800" dirty="0"/>
              <a:t>H</a:t>
            </a:r>
            <a:r>
              <a:rPr lang="en-US" sz="2800" dirty="0" smtClean="0"/>
              <a:t>ealth</a:t>
            </a:r>
            <a:endParaRPr lang="en-US" sz="2800" dirty="0"/>
          </a:p>
        </p:txBody>
      </p:sp>
    </p:spTree>
    <p:extLst>
      <p:ext uri="{BB962C8B-B14F-4D97-AF65-F5344CB8AC3E}">
        <p14:creationId xmlns:p14="http://schemas.microsoft.com/office/powerpoint/2010/main" val="35296258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new members in 2016</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American Association of Colleges of Podiatric Medicine; American Council of Academic Physical Therapy; American Occupational Therapy Association; American Psychological Association; Association of American Veterinary Medical Colleges; Association of Schools and Colleges of Optometry; Association of Schools of Allied Health Professions; Council on Social Work Education; and Physician Assistant Education Association</a:t>
            </a:r>
            <a:endParaRPr lang="en-US" sz="2000" dirty="0"/>
          </a:p>
        </p:txBody>
      </p:sp>
    </p:spTree>
    <p:extLst>
      <p:ext uri="{BB962C8B-B14F-4D97-AF65-F5344CB8AC3E}">
        <p14:creationId xmlns:p14="http://schemas.microsoft.com/office/powerpoint/2010/main" val="14063881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IPE</a:t>
            </a:r>
            <a:endParaRPr lang="en-US" dirty="0"/>
          </a:p>
        </p:txBody>
      </p:sp>
      <p:sp>
        <p:nvSpPr>
          <p:cNvPr id="3" name="Content Placeholder 2"/>
          <p:cNvSpPr>
            <a:spLocks noGrp="1"/>
          </p:cNvSpPr>
          <p:nvPr>
            <p:ph idx="1"/>
          </p:nvPr>
        </p:nvSpPr>
        <p:spPr/>
        <p:txBody>
          <a:bodyPr>
            <a:normAutofit/>
          </a:bodyPr>
          <a:lstStyle/>
          <a:p>
            <a:r>
              <a:rPr lang="en-US" sz="2800" dirty="0" smtClean="0"/>
              <a:t>Prepare future health professionals for enhanced team-based care of patients</a:t>
            </a:r>
          </a:p>
          <a:p>
            <a:r>
              <a:rPr lang="en-US" sz="2800" dirty="0" smtClean="0"/>
              <a:t>Improve Population Outcomes</a:t>
            </a:r>
            <a:endParaRPr lang="en-US" sz="2800" dirty="0"/>
          </a:p>
        </p:txBody>
      </p:sp>
    </p:spTree>
    <p:extLst>
      <p:ext uri="{BB962C8B-B14F-4D97-AF65-F5344CB8AC3E}">
        <p14:creationId xmlns:p14="http://schemas.microsoft.com/office/powerpoint/2010/main" val="1685649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and Family Centered Care</a:t>
            </a:r>
          </a:p>
        </p:txBody>
      </p:sp>
      <p:sp>
        <p:nvSpPr>
          <p:cNvPr id="3" name="Content Placeholder 2"/>
          <p:cNvSpPr>
            <a:spLocks noGrp="1"/>
          </p:cNvSpPr>
          <p:nvPr>
            <p:ph idx="1"/>
          </p:nvPr>
        </p:nvSpPr>
        <p:spPr/>
        <p:txBody>
          <a:bodyPr/>
          <a:lstStyle/>
          <a:p>
            <a:r>
              <a:rPr lang="en-US" dirty="0">
                <a:hlinkClick r:id="rId2"/>
              </a:rPr>
              <a:t>https://www.youtube.com/watch?v=cDDWvj_q-o8</a:t>
            </a:r>
            <a:r>
              <a:rPr lang="en-US" dirty="0"/>
              <a:t> </a:t>
            </a:r>
          </a:p>
        </p:txBody>
      </p:sp>
    </p:spTree>
    <p:extLst>
      <p:ext uri="{BB962C8B-B14F-4D97-AF65-F5344CB8AC3E}">
        <p14:creationId xmlns:p14="http://schemas.microsoft.com/office/powerpoint/2010/main" val="36311400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 need collaboration</a:t>
            </a:r>
            <a:endParaRPr lang="en-US" dirty="0"/>
          </a:p>
        </p:txBody>
      </p:sp>
      <p:sp>
        <p:nvSpPr>
          <p:cNvPr id="3" name="Content Placeholder 2"/>
          <p:cNvSpPr>
            <a:spLocks noGrp="1"/>
          </p:cNvSpPr>
          <p:nvPr>
            <p:ph idx="1"/>
          </p:nvPr>
        </p:nvSpPr>
        <p:spPr>
          <a:xfrm>
            <a:off x="171784" y="1700711"/>
            <a:ext cx="11029615" cy="3819044"/>
          </a:xfrm>
        </p:spPr>
        <p:txBody>
          <a:bodyPr/>
          <a:lstStyle/>
          <a:p>
            <a:pPr marL="0" indent="0">
              <a:buNone/>
            </a:pPr>
            <a:endParaRPr lang="en-US" dirty="0" smtClean="0"/>
          </a:p>
          <a:p>
            <a:pPr marL="0" indent="0">
              <a:buNone/>
            </a:pPr>
            <a:r>
              <a:rPr lang="en-US" sz="2000" dirty="0" smtClean="0"/>
              <a:t>Developing leaders in interprofessional education who have </a:t>
            </a:r>
          </a:p>
          <a:p>
            <a:pPr marL="0" indent="0">
              <a:buNone/>
            </a:pPr>
            <a:r>
              <a:rPr lang="en-US" sz="2000" dirty="0" smtClean="0"/>
              <a:t>The knowledge, skills and attitudes to teach both learners </a:t>
            </a:r>
          </a:p>
          <a:p>
            <a:pPr marL="0" indent="0">
              <a:buNone/>
            </a:pPr>
            <a:r>
              <a:rPr lang="en-US" sz="2000" dirty="0" smtClean="0"/>
              <a:t>and fellow colleagues the art and science of working </a:t>
            </a:r>
          </a:p>
          <a:p>
            <a:pPr marL="0" indent="0">
              <a:buNone/>
            </a:pPr>
            <a:r>
              <a:rPr lang="en-US" sz="2000" dirty="0"/>
              <a:t>c</a:t>
            </a:r>
            <a:r>
              <a:rPr lang="en-US" sz="2000" dirty="0" smtClean="0"/>
              <a:t>ollaboratively for care.</a:t>
            </a:r>
            <a:endParaRPr lang="en-US" sz="2000" dirty="0"/>
          </a:p>
        </p:txBody>
      </p:sp>
      <p:sp>
        <p:nvSpPr>
          <p:cNvPr id="7" name="Rectangle 6"/>
          <p:cNvSpPr/>
          <p:nvPr/>
        </p:nvSpPr>
        <p:spPr>
          <a:xfrm>
            <a:off x="581192" y="6099168"/>
            <a:ext cx="5105400" cy="253916"/>
          </a:xfrm>
          <a:prstGeom prst="rect">
            <a:avLst/>
          </a:prstGeom>
        </p:spPr>
        <p:txBody>
          <a:bodyPr wrap="square">
            <a:spAutoFit/>
          </a:bodyPr>
          <a:lstStyle/>
          <a:p>
            <a:r>
              <a:rPr lang="en-US" sz="1050" dirty="0"/>
              <a:t>https://</a:t>
            </a:r>
            <a:r>
              <a:rPr lang="en-US" sz="1050" dirty="0" smtClean="0"/>
              <a:t>www.google.com/search?q=what+is+interprofessional+education&amp;client=firefox</a:t>
            </a:r>
            <a:endParaRPr lang="en-US" sz="1050"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6246" y="2874782"/>
            <a:ext cx="5024562" cy="3351344"/>
          </a:xfrm>
          <a:prstGeom prst="rect">
            <a:avLst/>
          </a:prstGeom>
        </p:spPr>
      </p:pic>
    </p:spTree>
    <p:extLst>
      <p:ext uri="{BB962C8B-B14F-4D97-AF65-F5344CB8AC3E}">
        <p14:creationId xmlns:p14="http://schemas.microsoft.com/office/powerpoint/2010/main" val="7533319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COCA Requirement</a:t>
            </a:r>
            <a:endParaRPr lang="en-US" dirty="0"/>
          </a:p>
        </p:txBody>
      </p:sp>
      <p:sp>
        <p:nvSpPr>
          <p:cNvPr id="3" name="Content Placeholder 2"/>
          <p:cNvSpPr>
            <a:spLocks noGrp="1"/>
          </p:cNvSpPr>
          <p:nvPr>
            <p:ph idx="1"/>
          </p:nvPr>
        </p:nvSpPr>
        <p:spPr>
          <a:xfrm>
            <a:off x="581193" y="2180496"/>
            <a:ext cx="11029615" cy="3678303"/>
          </a:xfrm>
        </p:spPr>
        <p:txBody>
          <a:bodyPr>
            <a:normAutofit/>
          </a:bodyPr>
          <a:lstStyle/>
          <a:p>
            <a:pPr marL="0" indent="0">
              <a:buNone/>
            </a:pPr>
            <a:r>
              <a:rPr lang="en-US" sz="2200" dirty="0" smtClean="0"/>
              <a:t>6.8 Interprofessional Education for Collaborative Practice </a:t>
            </a:r>
          </a:p>
          <a:p>
            <a:r>
              <a:rPr lang="en-US" sz="2200" dirty="0" smtClean="0"/>
              <a:t>COM faculty must ensure that the core curriculum prepares osteopathic medical students to function collaboratively on health care teams, adhering to the IPEC core competencies, by providing opportunities, in each year of the curriculum, to learn in academic and clinical environments that permit interaction with students enrolled in other health professions degree programs.</a:t>
            </a:r>
          </a:p>
          <a:p>
            <a:endParaRPr lang="en-US" sz="2800" dirty="0"/>
          </a:p>
          <a:p>
            <a:pPr marL="0" indent="0">
              <a:buNone/>
            </a:pPr>
            <a:r>
              <a:rPr lang="en-US" sz="1500" dirty="0" smtClean="0"/>
              <a:t>Commission on Osteopathic Accreditation (July 2019)</a:t>
            </a:r>
          </a:p>
        </p:txBody>
      </p:sp>
    </p:spTree>
    <p:extLst>
      <p:ext uri="{BB962C8B-B14F-4D97-AF65-F5344CB8AC3E}">
        <p14:creationId xmlns:p14="http://schemas.microsoft.com/office/powerpoint/2010/main" val="485870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CODA dental hygiene standards</a:t>
            </a:r>
            <a:endParaRPr lang="en-US" dirty="0"/>
          </a:p>
        </p:txBody>
      </p:sp>
      <p:sp>
        <p:nvSpPr>
          <p:cNvPr id="3" name="Content Placeholder 2"/>
          <p:cNvSpPr>
            <a:spLocks noGrp="1"/>
          </p:cNvSpPr>
          <p:nvPr>
            <p:ph idx="1"/>
          </p:nvPr>
        </p:nvSpPr>
        <p:spPr>
          <a:xfrm>
            <a:off x="581192" y="2180496"/>
            <a:ext cx="11029615" cy="4131404"/>
          </a:xfrm>
        </p:spPr>
        <p:txBody>
          <a:bodyPr>
            <a:normAutofit fontScale="85000" lnSpcReduction="10000"/>
          </a:bodyPr>
          <a:lstStyle/>
          <a:p>
            <a:endParaRPr lang="en-US" dirty="0"/>
          </a:p>
          <a:p>
            <a:r>
              <a:rPr lang="en-US" b="1" dirty="0"/>
              <a:t>2-15 Graduates must be competent in communicating and collaborating with other members of the health care team to support comprehensive patient care. </a:t>
            </a:r>
            <a:endParaRPr lang="en-US" dirty="0"/>
          </a:p>
          <a:p>
            <a:r>
              <a:rPr lang="en-US" b="1" dirty="0"/>
              <a:t>Intent: </a:t>
            </a:r>
            <a:endParaRPr lang="en-US" dirty="0"/>
          </a:p>
          <a:p>
            <a:r>
              <a:rPr lang="en-US" i="1" dirty="0"/>
              <a:t>The ability to communicate verbally and in written form is basic to the safe and effective provision of oral health services for diverse populations. Dental Hygienists should recognize the cultural influences impacting the delivery of health services to individuals and communities (i.e. health status, health services and health beliefs). Students should understand the roles of members of the health-care team and have educational experiences that involve working with other health-care professional students and practitioners. </a:t>
            </a:r>
            <a:endParaRPr lang="en-US" dirty="0"/>
          </a:p>
          <a:p>
            <a:r>
              <a:rPr lang="en-US" b="1" dirty="0"/>
              <a:t>Examples of evidence to demonstrate compliance may include: </a:t>
            </a:r>
            <a:endParaRPr lang="en-US" dirty="0"/>
          </a:p>
          <a:p>
            <a:r>
              <a:rPr lang="en-US" dirty="0"/>
              <a:t>• student experiences demonstrating the ability to communicate and collaborate effectively with a variety of individuals, groups and health care providers. </a:t>
            </a:r>
          </a:p>
          <a:p>
            <a:r>
              <a:rPr lang="en-US" dirty="0"/>
              <a:t>• examples of individual and community-based oral health projects implemented by students during the previous academic year </a:t>
            </a:r>
          </a:p>
          <a:p>
            <a:r>
              <a:rPr lang="en-US" dirty="0"/>
              <a:t>• evaluation mechanisms designed to assess knowledge and performance of interdisciplinary communication and collaboration</a:t>
            </a:r>
          </a:p>
          <a:p>
            <a:pPr marL="0" indent="0">
              <a:buNone/>
            </a:pPr>
            <a:r>
              <a:rPr lang="en-US" dirty="0" smtClean="0"/>
              <a:t>CODA Accreditation Standards for Dental Hygiene Education (2018)</a:t>
            </a:r>
            <a:endParaRPr lang="en-US" dirty="0"/>
          </a:p>
        </p:txBody>
      </p:sp>
    </p:spTree>
    <p:extLst>
      <p:ext uri="{BB962C8B-B14F-4D97-AF65-F5344CB8AC3E}">
        <p14:creationId xmlns:p14="http://schemas.microsoft.com/office/powerpoint/2010/main" val="7184309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ADEA Core Competencies</a:t>
            </a:r>
            <a:endParaRPr lang="en-US" dirty="0"/>
          </a:p>
        </p:txBody>
      </p:sp>
      <p:sp>
        <p:nvSpPr>
          <p:cNvPr id="3" name="Content Placeholder 2"/>
          <p:cNvSpPr>
            <a:spLocks noGrp="1"/>
          </p:cNvSpPr>
          <p:nvPr>
            <p:ph idx="1"/>
          </p:nvPr>
        </p:nvSpPr>
        <p:spPr/>
        <p:txBody>
          <a:bodyPr/>
          <a:lstStyle/>
          <a:p>
            <a:pPr marL="0" indent="0">
              <a:buNone/>
            </a:pPr>
            <a:r>
              <a:rPr lang="en-US" sz="2000" b="1" dirty="0"/>
              <a:t>Health Care Policy, Interprofessional Collaboration, and Advocacy </a:t>
            </a:r>
            <a:r>
              <a:rPr lang="en-US" sz="2000" dirty="0"/>
              <a:t>refers to the understanding of policy and its development, the value of collegiality and interprofessional collaboration, and advocacy related to the promotion of health, education, and the profession of dental hygiene. </a:t>
            </a:r>
          </a:p>
          <a:p>
            <a:pPr marL="0" indent="0">
              <a:buNone/>
            </a:pPr>
            <a:endParaRPr lang="en-US" sz="2000" dirty="0" smtClean="0"/>
          </a:p>
          <a:p>
            <a:pPr marL="0" indent="0">
              <a:buNone/>
            </a:pPr>
            <a:endParaRPr lang="en-US" sz="2000" dirty="0"/>
          </a:p>
          <a:p>
            <a:pPr marL="0" indent="0">
              <a:buNone/>
            </a:pPr>
            <a:r>
              <a:rPr lang="en-US" dirty="0" smtClean="0"/>
              <a:t>Journal of Dental Education (2012) Volume 76, 7</a:t>
            </a:r>
            <a:endParaRPr lang="en-US" dirty="0"/>
          </a:p>
        </p:txBody>
      </p:sp>
    </p:spTree>
    <p:extLst>
      <p:ext uri="{BB962C8B-B14F-4D97-AF65-F5344CB8AC3E}">
        <p14:creationId xmlns:p14="http://schemas.microsoft.com/office/powerpoint/2010/main" val="28667667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CNEA Standard II culture of integrity and accountability</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t>The nursing program seeks and utilizes </a:t>
            </a:r>
            <a:r>
              <a:rPr lang="en-US" sz="2400" dirty="0" smtClean="0"/>
              <a:t>feedback from </a:t>
            </a:r>
            <a:r>
              <a:rPr lang="en-US" sz="2400" dirty="0"/>
              <a:t>communities of interest to inform </a:t>
            </a:r>
            <a:r>
              <a:rPr lang="en-US" sz="2400" dirty="0" smtClean="0"/>
              <a:t>program development </a:t>
            </a:r>
            <a:r>
              <a:rPr lang="en-US" sz="2400" dirty="0"/>
              <a:t>and decision-making about </a:t>
            </a:r>
            <a:r>
              <a:rPr lang="en-US" sz="2400" dirty="0" smtClean="0"/>
              <a:t>the educational </a:t>
            </a:r>
            <a:r>
              <a:rPr lang="en-US" sz="2400" dirty="0"/>
              <a:t>preparation of students.</a:t>
            </a:r>
          </a:p>
          <a:p>
            <a:r>
              <a:rPr lang="en-US" sz="2400" dirty="0" smtClean="0"/>
              <a:t>Partnerships </a:t>
            </a:r>
            <a:r>
              <a:rPr lang="en-US" sz="2400" dirty="0"/>
              <a:t>among communities of interest and </a:t>
            </a:r>
            <a:r>
              <a:rPr lang="en-US" sz="2400" dirty="0" smtClean="0"/>
              <a:t>the nursing </a:t>
            </a:r>
            <a:r>
              <a:rPr lang="en-US" sz="2400" dirty="0"/>
              <a:t>program promote a sense of </a:t>
            </a:r>
            <a:r>
              <a:rPr lang="en-US" sz="2400" dirty="0" smtClean="0"/>
              <a:t>cohesiveness and </a:t>
            </a:r>
            <a:r>
              <a:rPr lang="en-US" sz="2400" dirty="0"/>
              <a:t>intra- and interprofessional collaboration</a:t>
            </a:r>
            <a:r>
              <a:rPr lang="en-US" sz="2400" dirty="0" smtClean="0"/>
              <a:t>, leading </a:t>
            </a:r>
            <a:r>
              <a:rPr lang="en-US" sz="2400" dirty="0"/>
              <a:t>to contemporary experiential </a:t>
            </a:r>
            <a:r>
              <a:rPr lang="en-US" sz="2400" dirty="0" smtClean="0"/>
              <a:t>learning experiences </a:t>
            </a:r>
            <a:r>
              <a:rPr lang="en-US" sz="2400" dirty="0"/>
              <a:t>for students with a goal of preparing </a:t>
            </a:r>
            <a:r>
              <a:rPr lang="en-US" sz="2400" dirty="0" smtClean="0"/>
              <a:t>a diverse, competent workforce</a:t>
            </a:r>
          </a:p>
          <a:p>
            <a:endParaRPr lang="en-US" sz="2400" dirty="0"/>
          </a:p>
          <a:p>
            <a:endParaRPr lang="en-US" sz="2400" dirty="0" smtClean="0"/>
          </a:p>
          <a:p>
            <a:endParaRPr lang="en-US" dirty="0"/>
          </a:p>
          <a:p>
            <a:pPr marL="0" indent="0">
              <a:buNone/>
            </a:pPr>
            <a:r>
              <a:rPr lang="en-US" sz="1400" dirty="0" smtClean="0"/>
              <a:t>NLN Commission for Nursing Education Accreditation (2016)</a:t>
            </a:r>
            <a:endParaRPr lang="en-US" sz="1400" dirty="0"/>
          </a:p>
        </p:txBody>
      </p:sp>
    </p:spTree>
    <p:extLst>
      <p:ext uri="{BB962C8B-B14F-4D97-AF65-F5344CB8AC3E}">
        <p14:creationId xmlns:p14="http://schemas.microsoft.com/office/powerpoint/2010/main" val="27177827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heal medicine</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Our medical systems are broken. Doctors are capable of extraordinary (and expensive) treatments, but they are losing their core focus: actually treating people. Doctor and writer Atul Gawande suggests we take a step back and look at new ways to do medicine – with fewer cowboys and more pit crews.</a:t>
            </a:r>
          </a:p>
          <a:p>
            <a:pPr marL="0" indent="0">
              <a:buNone/>
            </a:pPr>
            <a:r>
              <a:rPr lang="en-US" sz="2400" dirty="0" smtClean="0"/>
              <a:t>Atul Gawande TED2012</a:t>
            </a:r>
          </a:p>
          <a:p>
            <a:endParaRPr lang="en-US" sz="2000" dirty="0"/>
          </a:p>
          <a:p>
            <a:endParaRPr lang="en-US" sz="2000" dirty="0"/>
          </a:p>
          <a:p>
            <a:pPr marL="0" indent="0">
              <a:buNone/>
            </a:pPr>
            <a:r>
              <a:rPr lang="en-US" sz="2000" dirty="0"/>
              <a:t>ttps://</a:t>
            </a:r>
            <a:r>
              <a:rPr lang="en-US" sz="2000" dirty="0" smtClean="0">
                <a:hlinkClick r:id="rId2" action="ppaction://hlinksldjump"/>
              </a:rPr>
              <a:t>www.ted.com/talks/atul_gawande_how_do_we_heal_medicine?language=en</a:t>
            </a:r>
            <a:r>
              <a:rPr lang="en-US" sz="2000" dirty="0" smtClean="0"/>
              <a:t> </a:t>
            </a:r>
            <a:endParaRPr lang="en-US" sz="2000" dirty="0"/>
          </a:p>
        </p:txBody>
      </p:sp>
    </p:spTree>
    <p:extLst>
      <p:ext uri="{BB962C8B-B14F-4D97-AF65-F5344CB8AC3E}">
        <p14:creationId xmlns:p14="http://schemas.microsoft.com/office/powerpoint/2010/main" val="4478963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82690" y="1981200"/>
            <a:ext cx="5077110" cy="4564039"/>
          </a:xfrm>
        </p:spPr>
      </p:pic>
    </p:spTree>
    <p:extLst>
      <p:ext uri="{BB962C8B-B14F-4D97-AF65-F5344CB8AC3E}">
        <p14:creationId xmlns:p14="http://schemas.microsoft.com/office/powerpoint/2010/main" val="12221580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sz="3500" dirty="0">
                <a:hlinkClick r:id="rId2"/>
              </a:rPr>
              <a:t>https://www.youtube.com/watch?v=cDDWvj_q-o8</a:t>
            </a:r>
            <a:r>
              <a:rPr lang="en-US" sz="3500" dirty="0"/>
              <a:t> </a:t>
            </a:r>
          </a:p>
          <a:p>
            <a:pPr marL="0" indent="0">
              <a:buNone/>
            </a:pPr>
            <a:r>
              <a:rPr lang="en-US" sz="3500" dirty="0" smtClean="0"/>
              <a:t>Frenk</a:t>
            </a:r>
            <a:r>
              <a:rPr lang="en-US" sz="3500" dirty="0"/>
              <a:t>, J., et al. ()2010). Health professionals for a new century: Transforming education to strengthen health systems in an interdependent world. </a:t>
            </a:r>
            <a:r>
              <a:rPr lang="en-US" sz="3500" i="1" dirty="0"/>
              <a:t>The Lancet</a:t>
            </a:r>
            <a:r>
              <a:rPr lang="en-US" sz="3500" dirty="0"/>
              <a:t>.; 376; 1923-58</a:t>
            </a:r>
            <a:r>
              <a:rPr lang="en-US" sz="3500" dirty="0" smtClean="0"/>
              <a:t>.</a:t>
            </a:r>
          </a:p>
          <a:p>
            <a:pPr marL="0" indent="0">
              <a:buNone/>
            </a:pPr>
            <a:r>
              <a:rPr lang="en-US" sz="3500" dirty="0"/>
              <a:t>Thistelthwaite, J. (2012). Interprofessional education: A review of context, learning and the research agenda. </a:t>
            </a:r>
            <a:r>
              <a:rPr lang="en-US" sz="3500" i="1" dirty="0"/>
              <a:t>Medical Education</a:t>
            </a:r>
            <a:r>
              <a:rPr lang="en-US" sz="3500" dirty="0"/>
              <a:t>; 46:58-70</a:t>
            </a:r>
            <a:r>
              <a:rPr lang="en-US" sz="3500" dirty="0" smtClean="0"/>
              <a:t>.</a:t>
            </a:r>
          </a:p>
          <a:p>
            <a:pPr marL="0" indent="0">
              <a:buNone/>
            </a:pPr>
            <a:r>
              <a:rPr lang="en-US" sz="3500" dirty="0" smtClean="0"/>
              <a:t>Berwick, D.M. et al. (2008) Health Aff: 27; 759-769</a:t>
            </a:r>
          </a:p>
          <a:p>
            <a:pPr marL="0" indent="0">
              <a:buNone/>
            </a:pPr>
            <a:r>
              <a:rPr lang="en-US" sz="3500" dirty="0" smtClean="0"/>
              <a:t>Bodenheimer, T. &amp; Sinsky, C. (2014) Annals of Family Medicine: 12;573-576.</a:t>
            </a:r>
          </a:p>
          <a:p>
            <a:pPr marL="0" indent="0">
              <a:buNone/>
            </a:pPr>
            <a:r>
              <a:rPr lang="en-US" sz="3500" dirty="0"/>
              <a:t>The Commonwealth Fund; </a:t>
            </a:r>
            <a:r>
              <a:rPr lang="en-US" sz="3500" dirty="0">
                <a:hlinkClick r:id="rId3"/>
              </a:rPr>
              <a:t>https://www.commonwealthfund.org/publications/newsletter-article/new-national-scorecard-health-system-performance-us-gets-only-64</a:t>
            </a:r>
            <a:r>
              <a:rPr lang="en-US" sz="3500" dirty="0"/>
              <a:t> </a:t>
            </a:r>
          </a:p>
          <a:p>
            <a:pPr marL="0" indent="0">
              <a:buNone/>
            </a:pPr>
            <a:r>
              <a:rPr lang="en-US" sz="3500" dirty="0"/>
              <a:t>Berwick, Nolan, &amp; Whittington (2008) The Triple Aim: Care. Health, and </a:t>
            </a:r>
            <a:r>
              <a:rPr lang="en-US" sz="3500" dirty="0" smtClean="0"/>
              <a:t>Cost</a:t>
            </a:r>
          </a:p>
        </p:txBody>
      </p:sp>
    </p:spTree>
    <p:extLst>
      <p:ext uri="{BB962C8B-B14F-4D97-AF65-F5344CB8AC3E}">
        <p14:creationId xmlns:p14="http://schemas.microsoft.com/office/powerpoint/2010/main" val="18097071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787401" y="2108200"/>
            <a:ext cx="11404600" cy="3991899"/>
          </a:xfrm>
        </p:spPr>
        <p:txBody>
          <a:bodyPr>
            <a:normAutofit/>
          </a:bodyPr>
          <a:lstStyle/>
          <a:p>
            <a:pPr marL="0" indent="0">
              <a:buNone/>
            </a:pPr>
            <a:r>
              <a:rPr lang="en-US" sz="2000" dirty="0"/>
              <a:t>Commission on Osteopathic Accreditation (July 2019)</a:t>
            </a:r>
          </a:p>
          <a:p>
            <a:pPr marL="0" indent="0">
              <a:buNone/>
            </a:pPr>
            <a:r>
              <a:rPr lang="en-US" sz="2000" dirty="0"/>
              <a:t>CODA Accreditation Standards for Dental Hygiene Education (2018)</a:t>
            </a:r>
          </a:p>
          <a:p>
            <a:pPr marL="0" indent="0">
              <a:buNone/>
            </a:pPr>
            <a:r>
              <a:rPr lang="en-US" sz="2000" dirty="0"/>
              <a:t>Journal of Dental Education (2012) Volume 76, 7</a:t>
            </a:r>
          </a:p>
          <a:p>
            <a:pPr marL="0" indent="0">
              <a:buNone/>
            </a:pPr>
            <a:r>
              <a:rPr lang="en-US" sz="2000" dirty="0" smtClean="0"/>
              <a:t>NLN </a:t>
            </a:r>
            <a:r>
              <a:rPr lang="en-US" sz="2000" dirty="0"/>
              <a:t>Commission for Nursing Education Accreditation (2016</a:t>
            </a:r>
            <a:r>
              <a:rPr lang="en-US" sz="2000" dirty="0" smtClean="0"/>
              <a:t>)</a:t>
            </a:r>
          </a:p>
          <a:p>
            <a:pPr marL="0" indent="0">
              <a:buNone/>
            </a:pPr>
            <a:r>
              <a:rPr lang="en-US" sz="2000" dirty="0"/>
              <a:t>ttps://</a:t>
            </a:r>
            <a:r>
              <a:rPr lang="en-US" sz="2000" dirty="0">
                <a:hlinkClick r:id="rId2" action="ppaction://hlinksldjump"/>
              </a:rPr>
              <a:t>www.ted.com/talks/atul_gawande_how_do_we_heal_medicine?language=en</a:t>
            </a:r>
            <a:r>
              <a:rPr lang="en-US" sz="2000" dirty="0"/>
              <a:t> </a:t>
            </a:r>
          </a:p>
          <a:p>
            <a:endParaRPr lang="en-US" sz="2000" dirty="0"/>
          </a:p>
        </p:txBody>
      </p:sp>
    </p:spTree>
    <p:extLst>
      <p:ext uri="{BB962C8B-B14F-4D97-AF65-F5344CB8AC3E}">
        <p14:creationId xmlns:p14="http://schemas.microsoft.com/office/powerpoint/2010/main" val="1809707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28" y="764275"/>
            <a:ext cx="11029616" cy="1883391"/>
          </a:xfrm>
        </p:spPr>
        <p:txBody>
          <a:bodyPr>
            <a:normAutofit fontScale="90000"/>
          </a:bodyPr>
          <a:lstStyle/>
          <a:p>
            <a:r>
              <a:rPr lang="en-US" dirty="0" smtClean="0"/>
              <a:t>The lancet </a:t>
            </a:r>
            <a:br>
              <a:rPr lang="en-US" dirty="0" smtClean="0"/>
            </a:br>
            <a:r>
              <a:rPr lang="en-US" dirty="0" smtClean="0"/>
              <a:t>Health </a:t>
            </a:r>
            <a:r>
              <a:rPr lang="en-US" dirty="0"/>
              <a:t>professionals for a new century: transforming education to strengthen health systems in an interdependent world</a:t>
            </a:r>
            <a:br>
              <a:rPr lang="en-US" dirty="0"/>
            </a:br>
            <a:endParaRPr lang="en-US" dirty="0"/>
          </a:p>
        </p:txBody>
      </p:sp>
      <p:sp>
        <p:nvSpPr>
          <p:cNvPr id="3" name="Content Placeholder 2"/>
          <p:cNvSpPr>
            <a:spLocks noGrp="1"/>
          </p:cNvSpPr>
          <p:nvPr>
            <p:ph idx="1"/>
          </p:nvPr>
        </p:nvSpPr>
        <p:spPr>
          <a:xfrm>
            <a:off x="663078" y="2139553"/>
            <a:ext cx="11029615" cy="3678303"/>
          </a:xfrm>
        </p:spPr>
        <p:txBody>
          <a:bodyPr/>
          <a:lstStyle/>
          <a:p>
            <a:r>
              <a:rPr lang="en-US" dirty="0" smtClean="0"/>
              <a:t>Glaring gaps and inequities in health persists both within and between countries</a:t>
            </a:r>
          </a:p>
          <a:p>
            <a:r>
              <a:rPr lang="en-US" dirty="0" smtClean="0"/>
              <a:t>Fresh health challenges loom</a:t>
            </a:r>
          </a:p>
          <a:p>
            <a:r>
              <a:rPr lang="en-US" dirty="0" smtClean="0"/>
              <a:t>New infections, environmenta</a:t>
            </a:r>
            <a:r>
              <a:rPr lang="en-US" dirty="0"/>
              <a:t>l</a:t>
            </a:r>
            <a:r>
              <a:rPr lang="en-US" dirty="0" smtClean="0"/>
              <a:t> and behavioral risks at a time of rapid demographic and epidemiological transitions, threaten health security of all</a:t>
            </a:r>
          </a:p>
          <a:p>
            <a:endParaRPr lang="en-US" dirty="0"/>
          </a:p>
          <a:p>
            <a:endParaRPr lang="en-US" dirty="0" smtClean="0"/>
          </a:p>
          <a:p>
            <a:pPr marL="0" indent="0">
              <a:buNone/>
            </a:pPr>
            <a:r>
              <a:rPr lang="en-US" dirty="0"/>
              <a:t>Frenk, J., et al. </a:t>
            </a:r>
            <a:r>
              <a:rPr lang="en-US" dirty="0" smtClean="0"/>
              <a:t>(2010</a:t>
            </a:r>
            <a:r>
              <a:rPr lang="en-US" dirty="0"/>
              <a:t>). Health professionals for a new century: Transforming education to strengthen health systems in an interdependent world. </a:t>
            </a:r>
            <a:r>
              <a:rPr lang="en-US" i="1" dirty="0"/>
              <a:t>The Lancet</a:t>
            </a:r>
            <a:r>
              <a:rPr lang="en-US" dirty="0"/>
              <a:t>.; 376; 1923-58.</a:t>
            </a:r>
          </a:p>
          <a:p>
            <a:endParaRPr lang="en-US" dirty="0"/>
          </a:p>
        </p:txBody>
      </p:sp>
    </p:spTree>
    <p:extLst>
      <p:ext uri="{BB962C8B-B14F-4D97-AF65-F5344CB8AC3E}">
        <p14:creationId xmlns:p14="http://schemas.microsoft.com/office/powerpoint/2010/main" val="2977598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838634"/>
            <a:ext cx="11029616" cy="990166"/>
          </a:xfrm>
        </p:spPr>
        <p:txBody>
          <a:bodyPr>
            <a:normAutofit fontScale="90000"/>
          </a:bodyPr>
          <a:lstStyle/>
          <a:p>
            <a:r>
              <a:rPr lang="en-US" dirty="0"/>
              <a:t>The lancet </a:t>
            </a:r>
            <a:br>
              <a:rPr lang="en-US" dirty="0"/>
            </a:br>
            <a:r>
              <a:rPr lang="en-US" dirty="0"/>
              <a:t>Health professionals for a new century: transforming education to strengthen health systems in an interdependent</a:t>
            </a:r>
          </a:p>
        </p:txBody>
      </p:sp>
      <p:sp>
        <p:nvSpPr>
          <p:cNvPr id="3" name="Content Placeholder 2"/>
          <p:cNvSpPr>
            <a:spLocks noGrp="1"/>
          </p:cNvSpPr>
          <p:nvPr>
            <p:ph idx="1"/>
          </p:nvPr>
        </p:nvSpPr>
        <p:spPr/>
        <p:txBody>
          <a:bodyPr/>
          <a:lstStyle/>
          <a:p>
            <a:r>
              <a:rPr lang="en-US" dirty="0" smtClean="0"/>
              <a:t>Professional education has not kept pace with these challenges </a:t>
            </a:r>
          </a:p>
          <a:p>
            <a:r>
              <a:rPr lang="en-US" dirty="0" smtClean="0"/>
              <a:t>Redesign of professional health education is necessary and timely</a:t>
            </a:r>
          </a:p>
          <a:p>
            <a:r>
              <a:rPr lang="en-US" dirty="0" smtClean="0"/>
              <a:t>Opportunities for mutual learning and joint solutions</a:t>
            </a:r>
          </a:p>
          <a:p>
            <a:endParaRPr lang="en-US" dirty="0"/>
          </a:p>
          <a:p>
            <a:endParaRPr lang="en-US" dirty="0" smtClean="0"/>
          </a:p>
          <a:p>
            <a:endParaRPr lang="en-US" dirty="0"/>
          </a:p>
          <a:p>
            <a:endParaRPr lang="en-US" dirty="0" smtClean="0"/>
          </a:p>
          <a:p>
            <a:pPr marL="0" indent="0">
              <a:buNone/>
            </a:pPr>
            <a:r>
              <a:rPr lang="en-US" dirty="0" smtClean="0"/>
              <a:t>Frenk, J., et al. (2010). Health professionals for a new century: Transforming education to strengthen health systems in an interdependent world. </a:t>
            </a:r>
            <a:r>
              <a:rPr lang="en-US" i="1" dirty="0" smtClean="0"/>
              <a:t>The Lancet</a:t>
            </a:r>
            <a:r>
              <a:rPr lang="en-US" dirty="0" smtClean="0"/>
              <a:t>.; 376; 1923-58.</a:t>
            </a:r>
            <a:endParaRPr lang="en-US" dirty="0"/>
          </a:p>
        </p:txBody>
      </p:sp>
    </p:spTree>
    <p:extLst>
      <p:ext uri="{BB962C8B-B14F-4D97-AF65-F5344CB8AC3E}">
        <p14:creationId xmlns:p14="http://schemas.microsoft.com/office/powerpoint/2010/main" val="4108680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852282"/>
            <a:ext cx="11029616" cy="1013800"/>
          </a:xfrm>
        </p:spPr>
        <p:txBody>
          <a:bodyPr>
            <a:normAutofit/>
          </a:bodyPr>
          <a:lstStyle/>
          <a:p>
            <a:r>
              <a:rPr lang="en-US" dirty="0" smtClean="0"/>
              <a:t>Interprofessional education : a review of context, learning  and the research agenda</a:t>
            </a:r>
            <a:endParaRPr lang="en-US" dirty="0"/>
          </a:p>
        </p:txBody>
      </p:sp>
      <p:sp>
        <p:nvSpPr>
          <p:cNvPr id="3" name="Content Placeholder 2"/>
          <p:cNvSpPr>
            <a:spLocks noGrp="1"/>
          </p:cNvSpPr>
          <p:nvPr>
            <p:ph idx="1"/>
          </p:nvPr>
        </p:nvSpPr>
        <p:spPr/>
        <p:txBody>
          <a:bodyPr/>
          <a:lstStyle/>
          <a:p>
            <a:r>
              <a:rPr lang="en-US" dirty="0" smtClean="0"/>
              <a:t>Conclusion: Growing interest in IPE and in its education and research agenda to develop best practice models based on evidence of effectiveness</a:t>
            </a:r>
          </a:p>
          <a:p>
            <a:r>
              <a:rPr lang="en-US" dirty="0" smtClean="0"/>
              <a:t>Requires educators and practicing health care professionals to collaborate to provide authentic learning experiences for students who are preparing to work together</a:t>
            </a:r>
          </a:p>
          <a:p>
            <a:endParaRPr lang="en-US" dirty="0"/>
          </a:p>
          <a:p>
            <a:endParaRPr lang="en-US" dirty="0" smtClean="0"/>
          </a:p>
          <a:p>
            <a:endParaRPr lang="en-US" dirty="0"/>
          </a:p>
          <a:p>
            <a:pPr marL="0" indent="0">
              <a:buNone/>
            </a:pPr>
            <a:r>
              <a:rPr lang="en-US" dirty="0" smtClean="0"/>
              <a:t>Thistelthwaite, J. (2012). Interprofessional education: A review of context, learning and the research agenda. </a:t>
            </a:r>
            <a:r>
              <a:rPr lang="en-US" i="1" dirty="0" smtClean="0"/>
              <a:t>Medical Education</a:t>
            </a:r>
            <a:r>
              <a:rPr lang="en-US" dirty="0" smtClean="0"/>
              <a:t>; 46:58-70.</a:t>
            </a:r>
            <a:endParaRPr lang="en-US" dirty="0"/>
          </a:p>
        </p:txBody>
      </p:sp>
    </p:spTree>
    <p:extLst>
      <p:ext uri="{BB962C8B-B14F-4D97-AF65-F5344CB8AC3E}">
        <p14:creationId xmlns:p14="http://schemas.microsoft.com/office/powerpoint/2010/main" val="2525266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IPE</a:t>
            </a:r>
            <a:endParaRPr lang="en-US" dirty="0"/>
          </a:p>
        </p:txBody>
      </p:sp>
      <p:sp>
        <p:nvSpPr>
          <p:cNvPr id="3" name="Content Placeholder 2"/>
          <p:cNvSpPr>
            <a:spLocks noGrp="1"/>
          </p:cNvSpPr>
          <p:nvPr>
            <p:ph idx="1"/>
          </p:nvPr>
        </p:nvSpPr>
        <p:spPr>
          <a:xfrm>
            <a:off x="581192" y="1731379"/>
            <a:ext cx="11029615" cy="3678303"/>
          </a:xfrm>
        </p:spPr>
        <p:txBody>
          <a:bodyPr/>
          <a:lstStyle/>
          <a:p>
            <a:r>
              <a:rPr lang="en-US" dirty="0"/>
              <a:t>W</a:t>
            </a:r>
            <a:r>
              <a:rPr lang="en-US" dirty="0" smtClean="0"/>
              <a:t>hen students from two or more professions in health and social care learn together during all or part of their professional education with the object of cultivating collaborative practice for providing client-or patient centered health care</a:t>
            </a:r>
          </a:p>
          <a:p>
            <a:r>
              <a:rPr lang="en-US" dirty="0" smtClean="0"/>
              <a:t>Vision: Transforming healthcare through interprofessional education and collaborative practice</a:t>
            </a:r>
          </a:p>
          <a:p>
            <a:r>
              <a:rPr lang="en-US" dirty="0" smtClean="0"/>
              <a:t>Triple Aim</a:t>
            </a:r>
            <a:r>
              <a:rPr lang="en-US" dirty="0"/>
              <a:t> </a:t>
            </a:r>
            <a:r>
              <a:rPr lang="en-US" dirty="0" smtClean="0"/>
              <a:t>of Health Care </a:t>
            </a:r>
          </a:p>
          <a:p>
            <a:pPr lvl="1"/>
            <a:r>
              <a:rPr lang="en-US" dirty="0" smtClean="0">
                <a:solidFill>
                  <a:schemeClr val="accent3">
                    <a:lumMod val="75000"/>
                  </a:schemeClr>
                </a:solidFill>
              </a:rPr>
              <a:t> </a:t>
            </a:r>
            <a:r>
              <a:rPr lang="en-US" dirty="0">
                <a:solidFill>
                  <a:schemeClr val="accent3">
                    <a:lumMod val="75000"/>
                  </a:schemeClr>
                </a:solidFill>
              </a:rPr>
              <a:t>(1) Improve the </a:t>
            </a:r>
            <a:r>
              <a:rPr lang="en-US" dirty="0" smtClean="0">
                <a:solidFill>
                  <a:schemeClr val="accent3">
                    <a:lumMod val="75000"/>
                  </a:schemeClr>
                </a:solidFill>
              </a:rPr>
              <a:t>patient’s experience of care</a:t>
            </a:r>
          </a:p>
          <a:p>
            <a:pPr lvl="1"/>
            <a:r>
              <a:rPr lang="en-US" dirty="0" smtClean="0">
                <a:solidFill>
                  <a:schemeClr val="accent3">
                    <a:lumMod val="75000"/>
                  </a:schemeClr>
                </a:solidFill>
              </a:rPr>
              <a:t> </a:t>
            </a:r>
            <a:r>
              <a:rPr lang="en-US" dirty="0">
                <a:solidFill>
                  <a:schemeClr val="accent3">
                    <a:lumMod val="75000"/>
                  </a:schemeClr>
                </a:solidFill>
              </a:rPr>
              <a:t>(2) I</a:t>
            </a:r>
            <a:r>
              <a:rPr lang="en-US" dirty="0" smtClean="0">
                <a:solidFill>
                  <a:schemeClr val="accent3">
                    <a:lumMod val="75000"/>
                  </a:schemeClr>
                </a:solidFill>
              </a:rPr>
              <a:t>mprove </a:t>
            </a:r>
            <a:r>
              <a:rPr lang="en-US" dirty="0">
                <a:solidFill>
                  <a:schemeClr val="accent3">
                    <a:lumMod val="75000"/>
                  </a:schemeClr>
                </a:solidFill>
              </a:rPr>
              <a:t>the health </a:t>
            </a:r>
            <a:r>
              <a:rPr lang="en-US" dirty="0" smtClean="0">
                <a:solidFill>
                  <a:schemeClr val="accent3">
                    <a:lumMod val="75000"/>
                  </a:schemeClr>
                </a:solidFill>
              </a:rPr>
              <a:t>of populations</a:t>
            </a:r>
          </a:p>
          <a:p>
            <a:pPr lvl="1"/>
            <a:r>
              <a:rPr lang="en-US" dirty="0" smtClean="0">
                <a:solidFill>
                  <a:schemeClr val="accent3">
                    <a:lumMod val="75000"/>
                  </a:schemeClr>
                </a:solidFill>
              </a:rPr>
              <a:t>(</a:t>
            </a:r>
            <a:r>
              <a:rPr lang="en-US" dirty="0">
                <a:solidFill>
                  <a:schemeClr val="accent3">
                    <a:lumMod val="75000"/>
                  </a:schemeClr>
                </a:solidFill>
              </a:rPr>
              <a:t>3) </a:t>
            </a:r>
            <a:r>
              <a:rPr lang="en-US" dirty="0" smtClean="0">
                <a:solidFill>
                  <a:schemeClr val="accent3">
                    <a:lumMod val="75000"/>
                  </a:schemeClr>
                </a:solidFill>
              </a:rPr>
              <a:t>Decrease </a:t>
            </a:r>
            <a:r>
              <a:rPr lang="en-US" dirty="0">
                <a:solidFill>
                  <a:schemeClr val="accent3">
                    <a:lumMod val="75000"/>
                  </a:schemeClr>
                </a:solidFill>
              </a:rPr>
              <a:t>the cost of care</a:t>
            </a:r>
          </a:p>
          <a:p>
            <a:pPr marL="0" indent="0">
              <a:buNone/>
            </a:pPr>
            <a:endParaRPr lang="en-US" dirty="0"/>
          </a:p>
        </p:txBody>
      </p:sp>
      <p:pic>
        <p:nvPicPr>
          <p:cNvPr id="4" name="Content Placeholder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6108" y="3567191"/>
            <a:ext cx="4584700" cy="3125709"/>
          </a:xfrm>
          <a:prstGeom prst="rect">
            <a:avLst/>
          </a:prstGeom>
        </p:spPr>
      </p:pic>
      <p:sp>
        <p:nvSpPr>
          <p:cNvPr id="5" name="Rectangle 4"/>
          <p:cNvSpPr/>
          <p:nvPr/>
        </p:nvSpPr>
        <p:spPr>
          <a:xfrm>
            <a:off x="856207" y="6057420"/>
            <a:ext cx="6096000" cy="253916"/>
          </a:xfrm>
          <a:prstGeom prst="rect">
            <a:avLst/>
          </a:prstGeom>
        </p:spPr>
        <p:txBody>
          <a:bodyPr>
            <a:spAutoFit/>
          </a:bodyPr>
          <a:lstStyle/>
          <a:p>
            <a:r>
              <a:rPr lang="en-US" sz="1050" dirty="0"/>
              <a:t>https://</a:t>
            </a:r>
            <a:r>
              <a:rPr lang="en-US" sz="1050" dirty="0" smtClean="0"/>
              <a:t>www.google.com/search?q=what+is+interprofessional+education&amp;client=firefox-</a:t>
            </a:r>
            <a:endParaRPr lang="en-US" sz="1050" dirty="0"/>
          </a:p>
        </p:txBody>
      </p:sp>
    </p:spTree>
    <p:extLst>
      <p:ext uri="{BB962C8B-B14F-4D97-AF65-F5344CB8AC3E}">
        <p14:creationId xmlns:p14="http://schemas.microsoft.com/office/powerpoint/2010/main" val="3906769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Triple Aim</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Improve the patient experience of care</a:t>
            </a:r>
          </a:p>
          <a:p>
            <a:pPr marL="0" indent="0">
              <a:buNone/>
            </a:pPr>
            <a:r>
              <a:rPr lang="en-US" sz="2800" dirty="0" smtClean="0"/>
              <a:t>Improve the health of populations</a:t>
            </a:r>
          </a:p>
          <a:p>
            <a:pPr marL="0" indent="0">
              <a:buNone/>
            </a:pPr>
            <a:r>
              <a:rPr lang="en-US" sz="2800" dirty="0" smtClean="0"/>
              <a:t>Reduce the per capita cost of health care</a:t>
            </a:r>
          </a:p>
        </p:txBody>
      </p:sp>
    </p:spTree>
    <p:extLst>
      <p:ext uri="{BB962C8B-B14F-4D97-AF65-F5344CB8AC3E}">
        <p14:creationId xmlns:p14="http://schemas.microsoft.com/office/powerpoint/2010/main" val="3480333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Quadruple Aim</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973304" y="1885269"/>
            <a:ext cx="4179888" cy="3636659"/>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4" descr="Image result for what is interprofessional educati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2070099"/>
            <a:ext cx="4572000" cy="3876637"/>
          </a:xfrm>
          <a:prstGeom prst="rect">
            <a:avLst/>
          </a:prstGeom>
        </p:spPr>
      </p:pic>
      <p:sp>
        <p:nvSpPr>
          <p:cNvPr id="8" name="Rectangle 7"/>
          <p:cNvSpPr/>
          <p:nvPr/>
        </p:nvSpPr>
        <p:spPr>
          <a:xfrm>
            <a:off x="460375" y="6300879"/>
            <a:ext cx="9055100" cy="253916"/>
          </a:xfrm>
          <a:prstGeom prst="rect">
            <a:avLst/>
          </a:prstGeom>
        </p:spPr>
        <p:txBody>
          <a:bodyPr wrap="square">
            <a:spAutoFit/>
          </a:bodyPr>
          <a:lstStyle/>
          <a:p>
            <a:r>
              <a:rPr lang="en-US" sz="1050" dirty="0"/>
              <a:t>https://</a:t>
            </a:r>
            <a:r>
              <a:rPr lang="en-US" sz="1050" dirty="0" smtClean="0"/>
              <a:t>www.google.com/search?q=what+is+interprofessional+education&amp;client=firefox-</a:t>
            </a:r>
            <a:endParaRPr lang="en-US" dirty="0"/>
          </a:p>
        </p:txBody>
      </p:sp>
    </p:spTree>
    <p:extLst>
      <p:ext uri="{BB962C8B-B14F-4D97-AF65-F5344CB8AC3E}">
        <p14:creationId xmlns:p14="http://schemas.microsoft.com/office/powerpoint/2010/main" val="2475854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Quadruple Aim</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43841" y="2181224"/>
            <a:ext cx="4904317" cy="4096745"/>
          </a:xfrm>
        </p:spPr>
      </p:pic>
    </p:spTree>
    <p:extLst>
      <p:ext uri="{BB962C8B-B14F-4D97-AF65-F5344CB8AC3E}">
        <p14:creationId xmlns:p14="http://schemas.microsoft.com/office/powerpoint/2010/main" val="51735300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1164</TotalTime>
  <Words>1606</Words>
  <Application>Microsoft Office PowerPoint</Application>
  <PresentationFormat>Widescreen</PresentationFormat>
  <Paragraphs>144</Paragraphs>
  <Slides>28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Calibri</vt:lpstr>
      <vt:lpstr>Gill Sans MT</vt:lpstr>
      <vt:lpstr>Wingdings 2</vt:lpstr>
      <vt:lpstr>Dividend</vt:lpstr>
      <vt:lpstr>IPE Overview</vt:lpstr>
      <vt:lpstr>Patient and Family Centered Care</vt:lpstr>
      <vt:lpstr>The lancet  Health professionals for a new century: transforming education to strengthen health systems in an interdependent world </vt:lpstr>
      <vt:lpstr>The lancet  Health professionals for a new century: transforming education to strengthen health systems in an interdependent</vt:lpstr>
      <vt:lpstr>Interprofessional education : a review of context, learning  and the research agenda</vt:lpstr>
      <vt:lpstr>What is IPE</vt:lpstr>
      <vt:lpstr>Triple Aim</vt:lpstr>
      <vt:lpstr>Quadruple Aim</vt:lpstr>
      <vt:lpstr>Quadruple Aim</vt:lpstr>
      <vt:lpstr>Quadruple aim</vt:lpstr>
      <vt:lpstr>How we measure up</vt:lpstr>
      <vt:lpstr>Why IPE</vt:lpstr>
      <vt:lpstr>Why IPE</vt:lpstr>
      <vt:lpstr>IPE Goals</vt:lpstr>
      <vt:lpstr>IPE General Competencies</vt:lpstr>
      <vt:lpstr>Ipe Beginnings</vt:lpstr>
      <vt:lpstr>Professions Represented in 2009</vt:lpstr>
      <vt:lpstr>9 new members in 2016</vt:lpstr>
      <vt:lpstr>Goals of IPE</vt:lpstr>
      <vt:lpstr>Why we need collaboration</vt:lpstr>
      <vt:lpstr>COCA Requirement</vt:lpstr>
      <vt:lpstr>CODA dental hygiene standards</vt:lpstr>
      <vt:lpstr>ADEA Core Competencies</vt:lpstr>
      <vt:lpstr>CNEA Standard II culture of integrity and accountability</vt:lpstr>
      <vt:lpstr>How do we heal medicine</vt:lpstr>
      <vt:lpstr>For More information</vt:lpstr>
      <vt:lpstr>Resources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Efurd, Ed.D</dc:creator>
  <cp:lastModifiedBy>Melissa Efurd, Ed.D</cp:lastModifiedBy>
  <cp:revision>48</cp:revision>
  <cp:lastPrinted>2019-07-26T19:39:41Z</cp:lastPrinted>
  <dcterms:created xsi:type="dcterms:W3CDTF">2019-06-06T19:18:30Z</dcterms:created>
  <dcterms:modified xsi:type="dcterms:W3CDTF">2019-10-31T19:57:58Z</dcterms:modified>
</cp:coreProperties>
</file>